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7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6FFD-2AA6-4708-91C3-B7D535538D4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7F0C-4B4C-4396-B11D-4B77C951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14400"/>
            <a:ext cx="75438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127"/>
            <a:ext cx="7848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50176"/>
            <a:ext cx="7620000" cy="31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609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Saponin</a:t>
            </a:r>
            <a:r>
              <a:rPr lang="en-US" b="1" dirty="0"/>
              <a:t> glycosides properties :</a:t>
            </a:r>
            <a:endParaRPr lang="en-US" dirty="0"/>
          </a:p>
          <a:p>
            <a:pPr lvl="0"/>
            <a:r>
              <a:rPr lang="en-US" dirty="0"/>
              <a:t>Bitter, acrid taste and irritant to mucous membrane</a:t>
            </a:r>
          </a:p>
          <a:p>
            <a:pPr lvl="0"/>
            <a:r>
              <a:rPr lang="en-US" dirty="0"/>
              <a:t> In an aqueous solution froths when shaken </a:t>
            </a:r>
          </a:p>
          <a:p>
            <a:pPr lvl="0"/>
            <a:r>
              <a:rPr lang="en-US" dirty="0"/>
              <a:t>An aqueous solution, shaken with oil and fats, produces emulsion, which stable for a short time, varying from a few minutes to an hour or more. Emulsification is caused by the </a:t>
            </a:r>
            <a:r>
              <a:rPr lang="en-US" dirty="0" err="1"/>
              <a:t>saponin</a:t>
            </a:r>
            <a:r>
              <a:rPr lang="en-US" dirty="0"/>
              <a:t> lowering the surface tension between the oil and the water.</a:t>
            </a:r>
          </a:p>
          <a:p>
            <a:pPr lvl="0"/>
            <a:r>
              <a:rPr lang="en-US" dirty="0"/>
              <a:t>Destroy RBCs cause blood </a:t>
            </a:r>
            <a:r>
              <a:rPr lang="en-US" dirty="0" err="1"/>
              <a:t>haemolysis</a:t>
            </a:r>
            <a:r>
              <a:rPr lang="en-US" dirty="0"/>
              <a:t>. Toxic by </a:t>
            </a:r>
            <a:r>
              <a:rPr lang="en-US" dirty="0" err="1"/>
              <a:t>i.v</a:t>
            </a:r>
            <a:r>
              <a:rPr lang="en-US" dirty="0"/>
              <a:t> injection 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5600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33400"/>
            <a:ext cx="2466975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609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Bioactivity of </a:t>
            </a:r>
            <a:r>
              <a:rPr lang="en-US" b="1" dirty="0" err="1"/>
              <a:t>Saponin</a:t>
            </a:r>
            <a:r>
              <a:rPr lang="en-US" b="1" dirty="0"/>
              <a:t> Glycosides</a:t>
            </a:r>
            <a:endParaRPr lang="en-US" dirty="0"/>
          </a:p>
          <a:p>
            <a:r>
              <a:rPr lang="en-US" dirty="0"/>
              <a:t>SPGs have a diverse range of activities, which include the previously mentioned foaming and emulsifying properties, hemolytic properties as well as sweetness (licorice </a:t>
            </a:r>
            <a:r>
              <a:rPr lang="en-US" dirty="0" err="1"/>
              <a:t>saponins</a:t>
            </a:r>
            <a:r>
              <a:rPr lang="en-US" dirty="0"/>
              <a:t>) and . As surface active compounds in aqueous solutions, they form micelles as concentration reaches a critical level. They have </a:t>
            </a:r>
            <a:r>
              <a:rPr lang="en-US" dirty="0" err="1"/>
              <a:t>solubilization</a:t>
            </a:r>
            <a:r>
              <a:rPr lang="en-US" dirty="0"/>
              <a:t> properties for other compounds and can be used to enhance penetration of macromolecules such as proteins through cell membranes. </a:t>
            </a:r>
            <a:r>
              <a:rPr lang="en-US" dirty="0" err="1"/>
              <a:t>Saponins</a:t>
            </a:r>
            <a:r>
              <a:rPr lang="en-US" dirty="0"/>
              <a:t> have found wide applications in beverages and confectionery, as well as in cosmetics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2619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03568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45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pharmaceutical products ,e.g., as adjuvants in vaccines [An adjuvants is a substance that is formulated as part of a vaccine to enhance its ability to induce protection infection]. 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547255" y="1752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Steroidal </a:t>
            </a:r>
            <a:r>
              <a:rPr lang="en-US" dirty="0" err="1">
                <a:latin typeface="Times New Roman"/>
                <a:ea typeface="Times New Roman"/>
              </a:rPr>
              <a:t>saponins</a:t>
            </a:r>
            <a:r>
              <a:rPr lang="en-US" dirty="0">
                <a:latin typeface="Times New Roman"/>
                <a:ea typeface="Times New Roman"/>
              </a:rPr>
              <a:t>, e.g., </a:t>
            </a:r>
            <a:r>
              <a:rPr lang="en-US" dirty="0" err="1">
                <a:latin typeface="Times New Roman"/>
                <a:ea typeface="Times New Roman"/>
              </a:rPr>
              <a:t>diosgenin</a:t>
            </a:r>
            <a:r>
              <a:rPr lang="en-US" dirty="0">
                <a:latin typeface="Times New Roman"/>
                <a:ea typeface="Times New Roman"/>
              </a:rPr>
              <a:t> from fenugreek seeds or tubers of  </a:t>
            </a:r>
            <a:r>
              <a:rPr lang="en-US" i="1" dirty="0" err="1">
                <a:latin typeface="Times New Roman"/>
                <a:ea typeface="Times New Roman"/>
              </a:rPr>
              <a:t>Dioscorea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villosa</a:t>
            </a:r>
            <a:r>
              <a:rPr lang="en-US" i="1" dirty="0">
                <a:latin typeface="Times New Roman"/>
                <a:ea typeface="Times New Roman"/>
              </a:rPr>
              <a:t> L.</a:t>
            </a:r>
            <a:r>
              <a:rPr lang="en-US" dirty="0">
                <a:latin typeface="Times New Roman"/>
                <a:ea typeface="Times New Roman"/>
              </a:rPr>
              <a:t>(</a:t>
            </a:r>
            <a:r>
              <a:rPr lang="en-US" dirty="0" err="1">
                <a:latin typeface="Times New Roman"/>
                <a:ea typeface="Times New Roman"/>
              </a:rPr>
              <a:t>Dioscoreaceae</a:t>
            </a:r>
            <a:r>
              <a:rPr lang="en-US" dirty="0">
                <a:latin typeface="Times New Roman"/>
                <a:ea typeface="Times New Roman"/>
              </a:rPr>
              <a:t>) are suitable precursors of partial synthesis of steroid hormones such as cortisone, progesterone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60960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10" y="4114800"/>
            <a:ext cx="1624878" cy="203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47" y="309219"/>
            <a:ext cx="2045927" cy="153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93" y="1841689"/>
            <a:ext cx="1681056" cy="190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609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Pharmaceutical Applications of </a:t>
            </a:r>
            <a:r>
              <a:rPr lang="en-US" b="1" dirty="0" err="1"/>
              <a:t>Saponin</a:t>
            </a:r>
            <a:r>
              <a:rPr lang="en-US" b="1" dirty="0"/>
              <a:t> Glycosides</a:t>
            </a:r>
          </a:p>
          <a:p>
            <a:r>
              <a:rPr lang="en-US" dirty="0"/>
              <a:t>Many new derivatives of plant </a:t>
            </a:r>
            <a:r>
              <a:rPr lang="en-US" dirty="0" err="1"/>
              <a:t>saponins</a:t>
            </a:r>
            <a:r>
              <a:rPr lang="en-US" dirty="0"/>
              <a:t> were synthesized and evaluated based on their different activities. For example, </a:t>
            </a:r>
            <a:r>
              <a:rPr lang="en-US" dirty="0" err="1"/>
              <a:t>Carbenxolone</a:t>
            </a:r>
            <a:r>
              <a:rPr lang="en-US" dirty="0"/>
              <a:t> [</a:t>
            </a:r>
            <a:r>
              <a:rPr lang="en-US" dirty="0" err="1"/>
              <a:t>Carbenoxolone</a:t>
            </a:r>
            <a:r>
              <a:rPr lang="en-US" dirty="0"/>
              <a:t> is an agent derived from licorice root. It is used for the treatment of digestive tract ulcers, especially in the stomach].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0870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449780"/>
            <a:ext cx="57292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59534"/>
            <a:ext cx="2846719" cy="190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33400" y="5334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Adverse Effects of </a:t>
            </a:r>
            <a:r>
              <a:rPr lang="en-US" b="1" dirty="0" err="1"/>
              <a:t>Saponin</a:t>
            </a:r>
            <a:r>
              <a:rPr lang="en-US" b="1" dirty="0"/>
              <a:t> Glycosides :</a:t>
            </a:r>
          </a:p>
          <a:p>
            <a:r>
              <a:rPr lang="en-US" dirty="0"/>
              <a:t> Many </a:t>
            </a:r>
            <a:r>
              <a:rPr lang="en-US" dirty="0" err="1"/>
              <a:t>saponin</a:t>
            </a:r>
            <a:r>
              <a:rPr lang="en-US" dirty="0"/>
              <a:t> glycosides exhibit toxic effects at high doses over an extended period, causing problems such as excessive salivation, diarrhea, vomiting, loss of appetite, and manifestations of paralysis . Oral toxicity of </a:t>
            </a:r>
            <a:r>
              <a:rPr lang="en-US" dirty="0" err="1"/>
              <a:t>saponins</a:t>
            </a:r>
            <a:r>
              <a:rPr lang="en-US" dirty="0"/>
              <a:t> in warm-blooded animals is relatively low due to its low absorption from the intestinal tract (opposite to high toxicity for most cold-blooded animals, e.g., fish). However, </a:t>
            </a:r>
            <a:r>
              <a:rPr lang="en-US" dirty="0" err="1"/>
              <a:t>saponins</a:t>
            </a:r>
            <a:r>
              <a:rPr lang="en-US" dirty="0"/>
              <a:t> are gastrointestinal irritants and in milder examples, this can lead to esophageal reflux in sensitive or overweight patients. The low availability of </a:t>
            </a:r>
            <a:r>
              <a:rPr lang="en-US" dirty="0" err="1"/>
              <a:t>saponins</a:t>
            </a:r>
            <a:r>
              <a:rPr lang="en-US" dirty="0"/>
              <a:t> due to the intestinal tract, results in insignificant toxicity. However, they are highly toxic when given intravenously.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28136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4008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1436"/>
            <a:ext cx="502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209800" y="38862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Diosgenin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26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589540"/>
            <a:ext cx="6934199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difficulties you faced it when you classified glycoside??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64008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 which step all glycoside participate in biosynthesis pathway?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28436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533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3-</a:t>
            </a:r>
            <a:r>
              <a:rPr lang="en-US" dirty="0"/>
              <a:t> </a:t>
            </a:r>
            <a:r>
              <a:rPr lang="en-US" b="1" i="1" dirty="0" err="1"/>
              <a:t>Dioscorea</a:t>
            </a:r>
            <a:r>
              <a:rPr lang="en-US" b="1" i="1" dirty="0"/>
              <a:t> sp.</a:t>
            </a:r>
          </a:p>
          <a:p>
            <a:r>
              <a:rPr lang="en-US" b="1" dirty="0"/>
              <a:t>Synonym: Yam</a:t>
            </a:r>
          </a:p>
          <a:p>
            <a:r>
              <a:rPr lang="en-US" dirty="0"/>
              <a:t>Biological source: It is dried tubers of </a:t>
            </a:r>
            <a:r>
              <a:rPr lang="en-US" dirty="0" err="1"/>
              <a:t>Dioscorea</a:t>
            </a:r>
            <a:r>
              <a:rPr lang="en-US" dirty="0"/>
              <a:t> floribunda</a:t>
            </a:r>
          </a:p>
          <a:p>
            <a:r>
              <a:rPr lang="en-US" dirty="0"/>
              <a:t>Family: </a:t>
            </a:r>
            <a:r>
              <a:rPr lang="en-US" dirty="0" err="1"/>
              <a:t>Dioscoreaceae</a:t>
            </a:r>
            <a:endParaRPr lang="en-US" dirty="0"/>
          </a:p>
          <a:p>
            <a:r>
              <a:rPr lang="en-US" dirty="0"/>
              <a:t>Steroidal </a:t>
            </a:r>
            <a:r>
              <a:rPr lang="en-US" dirty="0" err="1"/>
              <a:t>saponins</a:t>
            </a:r>
            <a:r>
              <a:rPr lang="en-US" dirty="0"/>
              <a:t> were reported to be the major physiologically active constituents in yams. steroidal </a:t>
            </a:r>
            <a:r>
              <a:rPr lang="en-US" dirty="0" err="1"/>
              <a:t>saponins</a:t>
            </a:r>
            <a:r>
              <a:rPr lang="en-US" dirty="0"/>
              <a:t> yield </a:t>
            </a:r>
            <a:r>
              <a:rPr lang="en-US" dirty="0" err="1"/>
              <a:t>diosgenin</a:t>
            </a:r>
            <a:r>
              <a:rPr lang="en-US" dirty="0"/>
              <a:t> (the </a:t>
            </a:r>
            <a:r>
              <a:rPr lang="en-US" dirty="0" err="1"/>
              <a:t>aglycon</a:t>
            </a:r>
            <a:r>
              <a:rPr lang="en-US" dirty="0"/>
              <a:t> of the yam steroidal </a:t>
            </a:r>
            <a:r>
              <a:rPr lang="en-US" dirty="0" err="1"/>
              <a:t>saponin</a:t>
            </a:r>
            <a:r>
              <a:rPr lang="en-US" dirty="0"/>
              <a:t>) from hydrolysis of yam </a:t>
            </a:r>
            <a:r>
              <a:rPr lang="en-US" dirty="0" err="1"/>
              <a:t>saponins</a:t>
            </a:r>
            <a:r>
              <a:rPr lang="en-US" dirty="0"/>
              <a:t>. Dios-</a:t>
            </a:r>
            <a:r>
              <a:rPr lang="en-US" dirty="0" err="1"/>
              <a:t>genin</a:t>
            </a:r>
            <a:r>
              <a:rPr lang="en-US" dirty="0"/>
              <a:t> is used as an industrial starting material for the partial synthesis of steroidal-based drugs, e.g., progesterone and testosterone 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209925" cy="338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9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714632" y="457200"/>
            <a:ext cx="7543800" cy="3657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40" b="1" dirty="0" smtClean="0"/>
              <a:t>Detect the sugar abundant in plant glycoside?</a:t>
            </a:r>
            <a:endParaRPr lang="en-US" sz="294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970726" cy="23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بيضاوية 1"/>
          <p:cNvSpPr/>
          <p:nvPr/>
        </p:nvSpPr>
        <p:spPr>
          <a:xfrm>
            <a:off x="914400" y="609600"/>
            <a:ext cx="7467600" cy="3657600"/>
          </a:xfrm>
          <a:prstGeom prst="wedgeEllipseCallou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What is the best way to hydrolyzed glycoside ?</a:t>
            </a:r>
          </a:p>
          <a:p>
            <a:pPr algn="ctr"/>
            <a:r>
              <a:rPr lang="en-US" sz="2800" b="1" dirty="0" smtClean="0"/>
              <a:t>Acid  OR  Enzyme</a:t>
            </a:r>
          </a:p>
          <a:p>
            <a:pPr algn="ctr"/>
            <a:r>
              <a:rPr lang="en-US" sz="2800" b="1" dirty="0" smtClean="0"/>
              <a:t>and why???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17" y="4541822"/>
            <a:ext cx="2020166" cy="16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129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1676400" cy="98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1"/>
          <p:cNvSpPr/>
          <p:nvPr/>
        </p:nvSpPr>
        <p:spPr>
          <a:xfrm>
            <a:off x="838200" y="457200"/>
            <a:ext cx="7010400" cy="36576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From information in previous lecture can you guide patient suffering </a:t>
            </a:r>
          </a:p>
          <a:p>
            <a:pPr algn="ctr"/>
            <a:r>
              <a:rPr lang="en-US" b="1" dirty="0"/>
              <a:t>from leukemia to special natural treatment? If you can guide him why </a:t>
            </a:r>
          </a:p>
          <a:p>
            <a:pPr algn="ctr"/>
            <a:r>
              <a:rPr lang="en-US" b="1" dirty="0"/>
              <a:t>you choose this naturel remedy ??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3086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685925" cy="120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0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1"/>
          <p:cNvSpPr/>
          <p:nvPr/>
        </p:nvSpPr>
        <p:spPr>
          <a:xfrm>
            <a:off x="685800" y="533400"/>
            <a:ext cx="7772400" cy="32004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 am healthy person, As pharmacist do you think , Antioxidant is important for me or not ??</a:t>
            </a:r>
          </a:p>
          <a:p>
            <a:pPr algn="ctr"/>
            <a:r>
              <a:rPr lang="en-US" b="1" dirty="0" smtClean="0"/>
              <a:t>Well if your answer yes can you guide me to the natural antioxidant??? 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426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6858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free radical ??? How its formed???? </a:t>
            </a:r>
          </a:p>
          <a:p>
            <a:r>
              <a:rPr lang="en-US" sz="2000" b="1" dirty="0" smtClean="0"/>
              <a:t>Its safe OR not ??? </a:t>
            </a:r>
          </a:p>
          <a:p>
            <a:r>
              <a:rPr lang="en-US" sz="2000" b="1" dirty="0" smtClean="0"/>
              <a:t>What is the relationship between free radical &amp; antioxidant?</a:t>
            </a:r>
          </a:p>
          <a:p>
            <a:r>
              <a:rPr lang="en-US" sz="2000" b="1" dirty="0" smtClean="0"/>
              <a:t>Where is antioxidant formed???</a:t>
            </a:r>
          </a:p>
          <a:p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48218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9600" y="1066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Can you recognize  the name of </a:t>
            </a:r>
            <a:r>
              <a:rPr lang="en-US" sz="3200" b="1" dirty="0" err="1" smtClean="0"/>
              <a:t>aglycon</a:t>
            </a:r>
            <a:r>
              <a:rPr lang="en-US" sz="3200" b="1" dirty="0" smtClean="0"/>
              <a:t> part from the name of its glycoside????</a:t>
            </a:r>
            <a:endParaRPr lang="en-US" sz="3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819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1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162800" cy="32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858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635</Words>
  <Application>Microsoft Office PowerPoint</Application>
  <PresentationFormat>عرض على الشاشة (3:4)‏</PresentationFormat>
  <Paragraphs>45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What is the difficulties you faced it when you classified glycoside??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difficulties you faced it when you classified glycoside??</dc:title>
  <dc:creator>dell</dc:creator>
  <cp:lastModifiedBy>dell</cp:lastModifiedBy>
  <cp:revision>24</cp:revision>
  <dcterms:created xsi:type="dcterms:W3CDTF">2018-11-04T23:43:01Z</dcterms:created>
  <dcterms:modified xsi:type="dcterms:W3CDTF">2018-11-05T12:47:29Z</dcterms:modified>
</cp:coreProperties>
</file>